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60" r:id="rId4"/>
    <p:sldId id="258" r:id="rId5"/>
    <p:sldId id="259" r:id="rId6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howGuides="1">
      <p:cViewPr varScale="1">
        <p:scale>
          <a:sx n="82" d="100"/>
          <a:sy n="82" d="100"/>
        </p:scale>
        <p:origin x="720" y="72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2/7/2025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2/7/2025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2/7/2025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2/7/2025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2/7/2025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2/7/2025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2/7/2025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2/7/2025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2/7/2025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2/7/2025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ML Session - 8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LIME- Model Explainability</a:t>
            </a:r>
          </a:p>
        </p:txBody>
      </p:sp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AC981-003C-80B7-5E55-29C579408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LIME-</a:t>
            </a:r>
            <a:r>
              <a:rPr lang="en-IN" dirty="0"/>
              <a:t>Local Interpretable Model-agnostic Explanations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18759D9-51F0-03F9-530D-63938E960CF9}"/>
              </a:ext>
            </a:extLst>
          </p:cNvPr>
          <p:cNvSpPr/>
          <p:nvPr/>
        </p:nvSpPr>
        <p:spPr>
          <a:xfrm>
            <a:off x="1413892" y="3429000"/>
            <a:ext cx="2052704" cy="10801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Features</a:t>
            </a:r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EF53CF8-CACB-EF6A-61C1-7DC49998FFB2}"/>
              </a:ext>
            </a:extLst>
          </p:cNvPr>
          <p:cNvSpPr/>
          <p:nvPr/>
        </p:nvSpPr>
        <p:spPr>
          <a:xfrm>
            <a:off x="4222204" y="3456586"/>
            <a:ext cx="2052704" cy="108012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B7948F7-F2DB-5D2F-984B-F60AE440AE1C}"/>
              </a:ext>
            </a:extLst>
          </p:cNvPr>
          <p:cNvSpPr/>
          <p:nvPr/>
        </p:nvSpPr>
        <p:spPr>
          <a:xfrm>
            <a:off x="7025344" y="3485592"/>
            <a:ext cx="2052704" cy="108012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F6D3D8B-4804-D951-90FB-AAF8DE9D82B6}"/>
              </a:ext>
            </a:extLst>
          </p:cNvPr>
          <p:cNvSpPr/>
          <p:nvPr/>
        </p:nvSpPr>
        <p:spPr>
          <a:xfrm>
            <a:off x="4204050" y="5013176"/>
            <a:ext cx="2052704" cy="108012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Target</a:t>
            </a:r>
            <a:endParaRPr lang="en-IN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723E7576-2CA2-1866-F50D-15DF78CF0CE4}"/>
              </a:ext>
            </a:extLst>
          </p:cNvPr>
          <p:cNvSpPr/>
          <p:nvPr/>
        </p:nvSpPr>
        <p:spPr>
          <a:xfrm>
            <a:off x="3625790" y="3852630"/>
            <a:ext cx="432048" cy="288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217507D-37E7-C70C-3327-BD00B089B072}"/>
              </a:ext>
            </a:extLst>
          </p:cNvPr>
          <p:cNvSpPr/>
          <p:nvPr/>
        </p:nvSpPr>
        <p:spPr>
          <a:xfrm>
            <a:off x="6424662" y="3852630"/>
            <a:ext cx="432048" cy="288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Up 9">
            <a:extLst>
              <a:ext uri="{FF2B5EF4-FFF2-40B4-BE49-F238E27FC236}">
                <a16:creationId xmlns:a16="http://schemas.microsoft.com/office/drawing/2014/main" id="{570F6FA1-BC2E-F0DA-22EF-215E4B5B3006}"/>
              </a:ext>
            </a:extLst>
          </p:cNvPr>
          <p:cNvSpPr/>
          <p:nvPr/>
        </p:nvSpPr>
        <p:spPr>
          <a:xfrm>
            <a:off x="5086300" y="4565712"/>
            <a:ext cx="216024" cy="375456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0C75E30-FE85-9B85-2AF3-4EBB84D2A2A6}"/>
              </a:ext>
            </a:extLst>
          </p:cNvPr>
          <p:cNvSpPr/>
          <p:nvPr/>
        </p:nvSpPr>
        <p:spPr>
          <a:xfrm>
            <a:off x="6791556" y="1440355"/>
            <a:ext cx="2520280" cy="931243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LIME Model</a:t>
            </a:r>
            <a:endParaRPr lang="en-IN" dirty="0"/>
          </a:p>
        </p:txBody>
      </p:sp>
      <p:sp>
        <p:nvSpPr>
          <p:cNvPr id="12" name="Arrow: Bent 11">
            <a:extLst>
              <a:ext uri="{FF2B5EF4-FFF2-40B4-BE49-F238E27FC236}">
                <a16:creationId xmlns:a16="http://schemas.microsoft.com/office/drawing/2014/main" id="{AEEBD17C-0C79-5DD1-1C8C-91D83EA253B5}"/>
              </a:ext>
            </a:extLst>
          </p:cNvPr>
          <p:cNvSpPr/>
          <p:nvPr/>
        </p:nvSpPr>
        <p:spPr>
          <a:xfrm>
            <a:off x="2301538" y="1675900"/>
            <a:ext cx="4296930" cy="1640467"/>
          </a:xfrm>
          <a:prstGeom prst="bentArrow">
            <a:avLst>
              <a:gd name="adj1" fmla="val 9313"/>
              <a:gd name="adj2" fmla="val 17498"/>
              <a:gd name="adj3" fmla="val 25000"/>
              <a:gd name="adj4" fmla="val 43750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3" name="Arrow: Up 12">
            <a:extLst>
              <a:ext uri="{FF2B5EF4-FFF2-40B4-BE49-F238E27FC236}">
                <a16:creationId xmlns:a16="http://schemas.microsoft.com/office/drawing/2014/main" id="{E0A9C1C0-63E5-DB5D-AECA-34ED93310674}"/>
              </a:ext>
            </a:extLst>
          </p:cNvPr>
          <p:cNvSpPr/>
          <p:nvPr/>
        </p:nvSpPr>
        <p:spPr>
          <a:xfrm>
            <a:off x="7894612" y="2496134"/>
            <a:ext cx="288032" cy="807504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884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C896-2083-44EB-7928-B40D19B45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Behind LIME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48AFCA-B300-DEC1-EEFB-85CA945A9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932" y="2132856"/>
            <a:ext cx="6471115" cy="86409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64E0E57-0AB9-AC22-1AA0-3D6C99D62AF6}"/>
              </a:ext>
            </a:extLst>
          </p:cNvPr>
          <p:cNvCxnSpPr>
            <a:cxnSpLocks/>
          </p:cNvCxnSpPr>
          <p:nvPr/>
        </p:nvCxnSpPr>
        <p:spPr>
          <a:xfrm flipV="1">
            <a:off x="5014292" y="2708920"/>
            <a:ext cx="792088" cy="100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D22DA28C-0753-B407-E33F-EED2B84D8D4E}"/>
              </a:ext>
            </a:extLst>
          </p:cNvPr>
          <p:cNvSpPr/>
          <p:nvPr/>
        </p:nvSpPr>
        <p:spPr>
          <a:xfrm>
            <a:off x="3862164" y="3712171"/>
            <a:ext cx="1800200" cy="8640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Complex Model</a:t>
            </a:r>
            <a:endParaRPr lang="en-IN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EBD47CA-2E67-8E90-CB38-834A72CE6085}"/>
              </a:ext>
            </a:extLst>
          </p:cNvPr>
          <p:cNvSpPr/>
          <p:nvPr/>
        </p:nvSpPr>
        <p:spPr>
          <a:xfrm>
            <a:off x="5967164" y="3744843"/>
            <a:ext cx="2071464" cy="8640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Interpretable Model</a:t>
            </a:r>
            <a:endParaRPr lang="en-IN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60A926F-C16A-B1F3-CF7A-E4B40472A9BC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6166420" y="2708920"/>
            <a:ext cx="836476" cy="1035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389BFE4-5844-27AC-D0E2-6BF038793F06}"/>
              </a:ext>
            </a:extLst>
          </p:cNvPr>
          <p:cNvCxnSpPr/>
          <p:nvPr/>
        </p:nvCxnSpPr>
        <p:spPr>
          <a:xfrm flipH="1" flipV="1">
            <a:off x="6598468" y="2708920"/>
            <a:ext cx="1872208" cy="1152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3A67B87F-DE11-9982-C240-FA237C2741D2}"/>
              </a:ext>
            </a:extLst>
          </p:cNvPr>
          <p:cNvSpPr/>
          <p:nvPr/>
        </p:nvSpPr>
        <p:spPr>
          <a:xfrm>
            <a:off x="8070170" y="3756900"/>
            <a:ext cx="2704761" cy="8640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Neighborhood</a:t>
            </a:r>
            <a:endParaRPr lang="en-IN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1A874F6-7364-2BDE-D157-8D77384DB190}"/>
              </a:ext>
            </a:extLst>
          </p:cNvPr>
          <p:cNvCxnSpPr/>
          <p:nvPr/>
        </p:nvCxnSpPr>
        <p:spPr>
          <a:xfrm>
            <a:off x="7822604" y="2492896"/>
            <a:ext cx="12241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F4B7ED77-5F4A-40FA-FFFD-1703E5853E2A}"/>
              </a:ext>
            </a:extLst>
          </p:cNvPr>
          <p:cNvSpPr/>
          <p:nvPr/>
        </p:nvSpPr>
        <p:spPr>
          <a:xfrm>
            <a:off x="9046740" y="2132856"/>
            <a:ext cx="1584176" cy="86409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Simple opt. function of linear model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9192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6A782-6F10-87EC-FB04-0A4C6364D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FOR LIME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8B8E0A-05D1-4A06-88ED-E7B5F8E69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980" y="1668330"/>
            <a:ext cx="7209145" cy="5189670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7562D4D3-2B85-C4D5-1E08-D64E8C969421}"/>
              </a:ext>
            </a:extLst>
          </p:cNvPr>
          <p:cNvSpPr/>
          <p:nvPr/>
        </p:nvSpPr>
        <p:spPr>
          <a:xfrm>
            <a:off x="5810552" y="2924944"/>
            <a:ext cx="643900" cy="643900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5BA23AE-8268-69A7-14B9-4DBCC557D396}"/>
              </a:ext>
            </a:extLst>
          </p:cNvPr>
          <p:cNvSpPr/>
          <p:nvPr/>
        </p:nvSpPr>
        <p:spPr>
          <a:xfrm>
            <a:off x="5263113" y="2377505"/>
            <a:ext cx="1361166" cy="136116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B7725C7-984E-4431-E7FF-3F297A5A1CC6}"/>
              </a:ext>
            </a:extLst>
          </p:cNvPr>
          <p:cNvSpPr/>
          <p:nvPr/>
        </p:nvSpPr>
        <p:spPr>
          <a:xfrm>
            <a:off x="5139382" y="2229883"/>
            <a:ext cx="1660725" cy="16607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0FCE0DF-74D5-6024-AF1D-E1B64C43031B}"/>
              </a:ext>
            </a:extLst>
          </p:cNvPr>
          <p:cNvSpPr/>
          <p:nvPr/>
        </p:nvSpPr>
        <p:spPr>
          <a:xfrm>
            <a:off x="6285232" y="3797754"/>
            <a:ext cx="643900" cy="643900"/>
          </a:xfrm>
          <a:prstGeom prst="ellipse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E14920D-DA7A-AE73-6876-F8FCDD4C6A7F}"/>
              </a:ext>
            </a:extLst>
          </p:cNvPr>
          <p:cNvSpPr/>
          <p:nvPr/>
        </p:nvSpPr>
        <p:spPr>
          <a:xfrm>
            <a:off x="6030738" y="3541334"/>
            <a:ext cx="1213640" cy="121364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8302449-8107-D508-74F5-A826BE4A83C7}"/>
              </a:ext>
            </a:extLst>
          </p:cNvPr>
          <p:cNvSpPr/>
          <p:nvPr/>
        </p:nvSpPr>
        <p:spPr>
          <a:xfrm>
            <a:off x="5715251" y="3246893"/>
            <a:ext cx="1844614" cy="1844614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415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8A5B6-5BBF-E743-8C0B-7A9AD1E7F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05CF91-3F57-A1C9-A0E2-BFDED14D97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2618684"/>
              </p:ext>
            </p:extLst>
          </p:nvPr>
        </p:nvGraphicFramePr>
        <p:xfrm>
          <a:off x="2133972" y="2276872"/>
          <a:ext cx="2065338" cy="51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2064843" imgH="517956" progId="Package">
                  <p:embed/>
                </p:oleObj>
              </mc:Choice>
              <mc:Fallback>
                <p:oleObj name="Packager Shell Object" showAsIcon="1" r:id="rId2" imgW="2064843" imgH="51795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33972" y="2276872"/>
                        <a:ext cx="2065338" cy="51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93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h education presentation with Pi  (widescreen).potx" id="{DF132673-7A8C-4FB7-A35E-0123B6C0D98B}" vid="{CCAAB50D-2EF2-4925-80C2-C83131AE58AC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53</TotalTime>
  <Words>39</Words>
  <Application>Microsoft Office PowerPoint</Application>
  <PresentationFormat>Custom</PresentationFormat>
  <Paragraphs>15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Euphemia</vt:lpstr>
      <vt:lpstr>Math 16x9</vt:lpstr>
      <vt:lpstr>Package</vt:lpstr>
      <vt:lpstr>ML Session - 8</vt:lpstr>
      <vt:lpstr>LIME-Local Interpretable Model-agnostic Explanations</vt:lpstr>
      <vt:lpstr>Math Behind LIME</vt:lpstr>
      <vt:lpstr>EXAMPLE FOR LIME</vt:lpstr>
      <vt:lpstr>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vamsikrishna.sahini@outlook.com</dc:creator>
  <cp:lastModifiedBy>vamsikrishna.sahini@outlook.com</cp:lastModifiedBy>
  <cp:revision>7</cp:revision>
  <dcterms:created xsi:type="dcterms:W3CDTF">2025-02-07T05:23:56Z</dcterms:created>
  <dcterms:modified xsi:type="dcterms:W3CDTF">2025-02-07T06:17:07Z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